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59" r:id="rId9"/>
    <p:sldId id="261" r:id="rId10"/>
    <p:sldId id="286" r:id="rId11"/>
    <p:sldId id="287" r:id="rId12"/>
    <p:sldId id="260" r:id="rId13"/>
    <p:sldId id="263" r:id="rId14"/>
    <p:sldId id="264" r:id="rId15"/>
    <p:sldId id="289" r:id="rId16"/>
    <p:sldId id="265" r:id="rId17"/>
    <p:sldId id="270" r:id="rId18"/>
    <p:sldId id="271" r:id="rId19"/>
    <p:sldId id="288" r:id="rId20"/>
    <p:sldId id="272" r:id="rId21"/>
    <p:sldId id="273" r:id="rId22"/>
    <p:sldId id="274" r:id="rId23"/>
    <p:sldId id="290" r:id="rId24"/>
    <p:sldId id="275" r:id="rId25"/>
    <p:sldId id="276" r:id="rId26"/>
    <p:sldId id="277" r:id="rId27"/>
    <p:sldId id="291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work-880/Eveline-James-Joyce/conten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.org/content/dam/act/unsecured/documents/Preparing-for-the-ACT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chapter-2165/The-Red-Badge-of-Courage-Stephen-Cran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home/reading_mode/145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home/reading_mode/145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work-1762/The-Little-Mermaid-Hans-Christian-Andersen/content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work-1762/The-Little-Mermaid-Hans-Christian-Andersen/content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work-1278/The-Masque-of-the-Red-Death-Edgar-Allan-Poe/content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act.org/content/dam/act/unsecured/documents/Preparing-for-the-AC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print.com/work-943/How-the-Camel-Got-His-Hump-Rudyard-Kipling/conte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.org/content/dam/act/unsecured/documents/Preparing-for-the-AC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ACT Test: Creating Your Own Test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Stena Schmitt</a:t>
            </a:r>
          </a:p>
          <a:p>
            <a:r>
              <a:rPr lang="en-US" dirty="0" smtClean="0"/>
              <a:t>Saints Training and Tutoring</a:t>
            </a:r>
          </a:p>
          <a:p>
            <a:r>
              <a:rPr lang="en-US" dirty="0" smtClean="0"/>
              <a:t>saintstrainingandtutoring.weebly.com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Creating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correct answer choice</a:t>
            </a:r>
          </a:p>
          <a:p>
            <a:endParaRPr lang="en-US" dirty="0" smtClean="0"/>
          </a:p>
          <a:p>
            <a:r>
              <a:rPr lang="en-US" dirty="0" smtClean="0"/>
              <a:t>Three </a:t>
            </a:r>
            <a:r>
              <a:rPr lang="en-US" i="1" dirty="0" smtClean="0"/>
              <a:t>incorrect</a:t>
            </a:r>
            <a:r>
              <a:rPr lang="en-US" dirty="0" smtClean="0"/>
              <a:t> answer choices: </a:t>
            </a:r>
          </a:p>
          <a:p>
            <a:pPr lvl="1"/>
            <a:r>
              <a:rPr lang="en-US" dirty="0" smtClean="0"/>
              <a:t>Designed to trip you up by </a:t>
            </a:r>
          </a:p>
          <a:p>
            <a:pPr lvl="2"/>
            <a:r>
              <a:rPr lang="en-US" dirty="0" smtClean="0"/>
              <a:t>Including info from other parts of passage</a:t>
            </a:r>
          </a:p>
          <a:p>
            <a:pPr lvl="2"/>
            <a:r>
              <a:rPr lang="en-US" dirty="0" smtClean="0"/>
              <a:t>Misused details</a:t>
            </a:r>
          </a:p>
          <a:p>
            <a:pPr lvl="2"/>
            <a:r>
              <a:rPr lang="en-US" dirty="0" smtClean="0"/>
              <a:t>Distortions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b="1" i="1" u="sng" dirty="0" smtClean="0"/>
              <a:t>Except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questions with Except in the question stem: </a:t>
            </a:r>
          </a:p>
          <a:p>
            <a:pPr lvl="1"/>
            <a:r>
              <a:rPr lang="en-US" dirty="0" smtClean="0"/>
              <a:t>Three answers should be correct according to passage</a:t>
            </a:r>
          </a:p>
          <a:p>
            <a:pPr lvl="1"/>
            <a:r>
              <a:rPr lang="en-US" dirty="0" smtClean="0"/>
              <a:t>One answer is incorrect according to passage.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Questions Cont…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http://www.readprint.com/work-880/Eveline-James-Joyce/contents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Read this passage and create your own test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Another easy point</a:t>
            </a:r>
          </a:p>
          <a:p>
            <a:endParaRPr lang="en-US" dirty="0" smtClean="0"/>
          </a:p>
          <a:p>
            <a:r>
              <a:rPr lang="en-US" dirty="0" smtClean="0"/>
              <a:t>Only 1-3 vocabulary questions per test</a:t>
            </a:r>
          </a:p>
          <a:p>
            <a:endParaRPr lang="en-US" dirty="0" smtClean="0"/>
          </a:p>
          <a:p>
            <a:r>
              <a:rPr lang="en-US" dirty="0" smtClean="0"/>
              <a:t>Reading is college level, so practicing vocabulary is crucial to success</a:t>
            </a:r>
          </a:p>
          <a:p>
            <a:endParaRPr lang="en-US" dirty="0"/>
          </a:p>
        </p:txBody>
      </p:sp>
      <p:pic>
        <p:nvPicPr>
          <p:cNvPr id="1026" name="Picture 2" descr="C:\Users\stena_c\AppData\Local\Microsoft\Windows\INetCache\IE\7S9EAO2F\i_love_vocabulary_card-p137367067792656626q6ay_4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0" y="2080419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Most nearly means…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most closely be defined as …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As it is used in the passage …. refers to</a:t>
            </a:r>
            <a:r>
              <a:rPr lang="en-US" dirty="0" smtClean="0">
                <a:hlinkClick r:id="rId2"/>
              </a:rPr>
              <a:t>……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creating </a:t>
            </a:r>
            <a:r>
              <a:rPr lang="en-US" dirty="0" err="1" smtClean="0"/>
              <a:t>Vocab</a:t>
            </a:r>
            <a:r>
              <a:rPr lang="en-US" dirty="0" smtClean="0"/>
              <a:t> ?s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words with multiple meanings</a:t>
            </a:r>
          </a:p>
          <a:p>
            <a:endParaRPr lang="en-US" dirty="0" smtClean="0"/>
          </a:p>
          <a:p>
            <a:r>
              <a:rPr lang="en-US" dirty="0" smtClean="0"/>
              <a:t>Select words describe in reading</a:t>
            </a:r>
          </a:p>
          <a:p>
            <a:endParaRPr lang="en-US" dirty="0" smtClean="0"/>
          </a:p>
          <a:p>
            <a:r>
              <a:rPr lang="en-US" dirty="0" smtClean="0"/>
              <a:t>Opt for answer choices that are synonyms and antonyms</a:t>
            </a:r>
          </a:p>
          <a:p>
            <a:pPr lvl="1"/>
            <a:r>
              <a:rPr lang="en-US" dirty="0" smtClean="0"/>
              <a:t>One will be a synonym (same)</a:t>
            </a:r>
          </a:p>
          <a:p>
            <a:pPr lvl="1"/>
            <a:r>
              <a:rPr lang="en-US" dirty="0" smtClean="0"/>
              <a:t>Three will be antonym	(different)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in Context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http://www.readprint.com/chapter-2165/The-Red-Badge-of-Courage-Stephen-Crane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this passage,</a:t>
            </a:r>
          </a:p>
          <a:p>
            <a:endParaRPr lang="en-US" dirty="0" smtClean="0"/>
          </a:p>
          <a:p>
            <a:r>
              <a:rPr lang="en-US" dirty="0" smtClean="0"/>
              <a:t>Create test questions based on words you </a:t>
            </a:r>
            <a:r>
              <a:rPr lang="en-US" smtClean="0"/>
              <a:t>don’t know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Something that must be true based on reading</a:t>
            </a:r>
          </a:p>
          <a:p>
            <a:r>
              <a:rPr lang="en-US" dirty="0" smtClean="0"/>
              <a:t>Takes details and determines what they mean</a:t>
            </a:r>
          </a:p>
          <a:p>
            <a:r>
              <a:rPr lang="en-US" dirty="0" smtClean="0"/>
              <a:t>“reading between the lines” </a:t>
            </a:r>
          </a:p>
          <a:p>
            <a:r>
              <a:rPr lang="en-US" dirty="0" smtClean="0"/>
              <a:t>Be aware of absolutes such as (all or none)</a:t>
            </a:r>
          </a:p>
          <a:p>
            <a:endParaRPr lang="en-US" dirty="0" smtClean="0"/>
          </a:p>
          <a:p>
            <a:r>
              <a:rPr lang="en-US" dirty="0" smtClean="0"/>
              <a:t>Deeper thinking questions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170" name="Picture 2" descr="C:\Users\stena_c\AppData\Local\Microsoft\Windows\INetCache\IE\SBW1BJIS\draw_conclusion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999383"/>
            <a:ext cx="1905000" cy="1656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Questions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can reasonably inferred from…. That…</a:t>
            </a:r>
          </a:p>
          <a:p>
            <a:r>
              <a:rPr lang="en-US" dirty="0" smtClean="0"/>
              <a:t>(Character)can be best describe as…</a:t>
            </a:r>
          </a:p>
          <a:p>
            <a:r>
              <a:rPr lang="en-US" dirty="0" smtClean="0"/>
              <a:t>As it is used in line ______ the phrase _____ suggests that the character….</a:t>
            </a:r>
          </a:p>
          <a:p>
            <a:r>
              <a:rPr lang="en-US" dirty="0" smtClean="0"/>
              <a:t>In line __ the author suggests that…</a:t>
            </a:r>
          </a:p>
          <a:p>
            <a:r>
              <a:rPr lang="en-US" dirty="0" smtClean="0"/>
              <a:t>Based on information in the passage, it can be reasonably concluded that…</a:t>
            </a:r>
          </a:p>
          <a:p>
            <a:r>
              <a:rPr lang="en-US" dirty="0" smtClean="0"/>
              <a:t>It can reasonably be inferred that the author would agree with which of the following statements? </a:t>
            </a:r>
          </a:p>
          <a:p>
            <a:r>
              <a:rPr lang="en-US" dirty="0" smtClean="0"/>
              <a:t>According to the passage, the author believes that …</a:t>
            </a:r>
          </a:p>
          <a:p>
            <a:r>
              <a:rPr lang="en-US" dirty="0" smtClean="0"/>
              <a:t>The information in lines __ most strongly implies that…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Creating Inference ?s…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answer will be correct </a:t>
            </a:r>
          </a:p>
          <a:p>
            <a:endParaRPr lang="en-US" dirty="0" smtClean="0"/>
          </a:p>
          <a:p>
            <a:r>
              <a:rPr lang="en-US" dirty="0" smtClean="0"/>
              <a:t>Three answers will be incorrect by </a:t>
            </a:r>
          </a:p>
          <a:p>
            <a:pPr lvl="1"/>
            <a:r>
              <a:rPr lang="en-US" dirty="0" smtClean="0"/>
              <a:t>Including absolutes such as all, none, always, largest, no, smallest, worst, etc</a:t>
            </a:r>
          </a:p>
          <a:p>
            <a:pPr lvl="1"/>
            <a:r>
              <a:rPr lang="en-US" dirty="0" smtClean="0"/>
              <a:t>Out of scope based on what’s covered in the passage</a:t>
            </a:r>
          </a:p>
          <a:p>
            <a:pPr lvl="2"/>
            <a:r>
              <a:rPr lang="en-US" dirty="0" smtClean="0"/>
              <a:t>Too narrow</a:t>
            </a:r>
          </a:p>
          <a:p>
            <a:pPr lvl="2"/>
            <a:r>
              <a:rPr lang="en-US" dirty="0" smtClean="0"/>
              <a:t>Too broad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na_c\AppData\Local\Microsoft\Windows\INetCache\IE\502KZCOP\depositphotos_4439888-Question-Marks-Around-Wor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724400"/>
            <a:ext cx="1905000" cy="190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Conquer test anxiety</a:t>
            </a:r>
            <a:endParaRPr lang="en-US" b="1" dirty="0" smtClean="0"/>
          </a:p>
          <a:p>
            <a:r>
              <a:rPr lang="en-US" dirty="0" smtClean="0"/>
              <a:t>Analyzing Types of Questions</a:t>
            </a:r>
          </a:p>
          <a:p>
            <a:r>
              <a:rPr lang="en-US" dirty="0" smtClean="0"/>
              <a:t>Teaches how to break down question</a:t>
            </a:r>
          </a:p>
          <a:p>
            <a:r>
              <a:rPr lang="en-US" dirty="0" smtClean="0"/>
              <a:t>Teaches you what to look for in passage</a:t>
            </a:r>
          </a:p>
          <a:p>
            <a:r>
              <a:rPr lang="en-US" dirty="0" smtClean="0"/>
              <a:t>Trains how to interact with reading</a:t>
            </a:r>
          </a:p>
          <a:p>
            <a:endParaRPr lang="en-US" dirty="0"/>
          </a:p>
        </p:txBody>
      </p:sp>
      <p:pic>
        <p:nvPicPr>
          <p:cNvPr id="5" name="Picture 2" descr="C:\Users\stena_c\AppData\Local\Microsoft\Windows\INetCache\IE\502KZCOP\depositphotos_4439888-Question-Marks-Around-Wor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724400"/>
            <a:ext cx="1905000" cy="1905000"/>
          </a:xfrm>
          <a:prstGeom prst="rect">
            <a:avLst/>
          </a:prstGeom>
          <a:noFill/>
        </p:spPr>
      </p:pic>
      <p:pic>
        <p:nvPicPr>
          <p:cNvPr id="6" name="Picture 2" descr="C:\Users\stena_c\AppData\Local\Microsoft\Windows\INetCache\IE\502KZCOP\depositphotos_4439888-Question-Marks-Around-Wor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724400"/>
            <a:ext cx="1905000" cy="1905000"/>
          </a:xfrm>
          <a:prstGeom prst="rect">
            <a:avLst/>
          </a:prstGeom>
          <a:noFill/>
        </p:spPr>
      </p:pic>
      <p:pic>
        <p:nvPicPr>
          <p:cNvPr id="7" name="Picture 2" descr="C:\Users\stena_c\AppData\Local\Microsoft\Windows\INetCache\IE\502KZCOP\depositphotos_4439888-Question-Marks-Around-Wor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24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Questions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http://www.readprint.com/home/reading_mode/1450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Read this passage and create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carefully-understand approach and purpose of author</a:t>
            </a:r>
          </a:p>
          <a:p>
            <a:endParaRPr lang="en-US" dirty="0" smtClean="0"/>
          </a:p>
          <a:p>
            <a:r>
              <a:rPr lang="en-US" dirty="0" smtClean="0"/>
              <a:t>Ask yourself why the author wrote a part of the passage</a:t>
            </a:r>
          </a:p>
          <a:p>
            <a:endParaRPr lang="en-US" dirty="0" smtClean="0"/>
          </a:p>
          <a:p>
            <a:r>
              <a:rPr lang="en-US" dirty="0" smtClean="0"/>
              <a:t>Look for connection words </a:t>
            </a:r>
          </a:p>
          <a:p>
            <a:pPr lvl="1"/>
            <a:r>
              <a:rPr lang="en-US" dirty="0" smtClean="0"/>
              <a:t>For cause and effect</a:t>
            </a:r>
          </a:p>
          <a:p>
            <a:pPr lvl="1"/>
            <a:r>
              <a:rPr lang="en-US" dirty="0" smtClean="0"/>
              <a:t>Additions,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Approach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Author’s overall message in the passage is…</a:t>
            </a:r>
          </a:p>
          <a:p>
            <a:r>
              <a:rPr lang="en-US" dirty="0" smtClean="0"/>
              <a:t>Narrator’s point of view is that of…</a:t>
            </a:r>
          </a:p>
          <a:p>
            <a:r>
              <a:rPr lang="en-US" dirty="0" smtClean="0"/>
              <a:t>Which of the following  did the author clearly intend to show through the writing of the passage…</a:t>
            </a:r>
          </a:p>
          <a:p>
            <a:r>
              <a:rPr lang="en-US" dirty="0" smtClean="0"/>
              <a:t>Considering the passage as a whole, which describes the narrator’s attitude toward….</a:t>
            </a:r>
          </a:p>
          <a:p>
            <a:r>
              <a:rPr lang="en-US" dirty="0" smtClean="0"/>
              <a:t>Which of the following statements represents a conclusion drawn by the author of the passage? </a:t>
            </a:r>
          </a:p>
          <a:p>
            <a:r>
              <a:rPr lang="en-US" dirty="0" smtClean="0"/>
              <a:t>The author’s tone throughout the passage can be described as…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Approach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answer will be correct</a:t>
            </a:r>
          </a:p>
          <a:p>
            <a:endParaRPr lang="en-US" dirty="0" smtClean="0"/>
          </a:p>
          <a:p>
            <a:r>
              <a:rPr lang="en-US" dirty="0" smtClean="0"/>
              <a:t>Three answers will be incorrect</a:t>
            </a:r>
          </a:p>
          <a:p>
            <a:pPr lvl="1"/>
            <a:r>
              <a:rPr lang="en-US" dirty="0" smtClean="0"/>
              <a:t>Out of scope </a:t>
            </a:r>
          </a:p>
          <a:p>
            <a:pPr lvl="1"/>
            <a:r>
              <a:rPr lang="en-US" dirty="0" smtClean="0"/>
              <a:t>Distortions such as using absolutes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approach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http://www.readprint.com/home/reading_mode/1450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Read this passage and describe how the author feels towards the mother dog.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Cue words</a:t>
            </a:r>
            <a:r>
              <a:rPr lang="en-US" dirty="0" smtClean="0"/>
              <a:t>: since, because, therefore, consequently, as a result, then, due to, if…then</a:t>
            </a:r>
          </a:p>
          <a:p>
            <a:endParaRPr lang="en-US" dirty="0" smtClean="0"/>
          </a:p>
          <a:p>
            <a:r>
              <a:rPr lang="en-US" dirty="0" smtClean="0"/>
              <a:t>The passage will provide one or the other not both cause and effect—you have to figure out the other part</a:t>
            </a:r>
          </a:p>
          <a:p>
            <a:r>
              <a:rPr lang="en-US" dirty="0" smtClean="0"/>
              <a:t>Reading about controversial topics, persuasive pieces, or a passage that includes results of something—try to read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Because (something happened) (line reference) it can be reasonably inferred that…</a:t>
            </a:r>
          </a:p>
          <a:p>
            <a:r>
              <a:rPr lang="en-US" dirty="0" smtClean="0"/>
              <a:t>According to the passage, (something happened) because…</a:t>
            </a:r>
          </a:p>
          <a:p>
            <a:r>
              <a:rPr lang="en-US" dirty="0" smtClean="0"/>
              <a:t>It can be inferred from that passages that (something) is determined by …</a:t>
            </a:r>
          </a:p>
          <a:p>
            <a:r>
              <a:rPr lang="en-US" dirty="0" smtClean="0"/>
              <a:t>The passage most strongly suggests that (something) was prompted by which of the following? </a:t>
            </a:r>
          </a:p>
          <a:p>
            <a:r>
              <a:rPr lang="en-US" dirty="0" smtClean="0"/>
              <a:t>Based on the information in the passage, (something) occurred because…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answer will be correct</a:t>
            </a:r>
          </a:p>
          <a:p>
            <a:endParaRPr lang="en-US" dirty="0" smtClean="0"/>
          </a:p>
          <a:p>
            <a:r>
              <a:rPr lang="en-US" dirty="0" smtClean="0"/>
              <a:t>Three answers will be incorrect</a:t>
            </a:r>
          </a:p>
          <a:p>
            <a:pPr lvl="1"/>
            <a:r>
              <a:rPr lang="en-US" dirty="0" smtClean="0"/>
              <a:t>Distortions such as absolutes</a:t>
            </a:r>
          </a:p>
          <a:p>
            <a:pPr lvl="1"/>
            <a:r>
              <a:rPr lang="en-US" dirty="0" smtClean="0"/>
              <a:t>Out of scope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http://www.readprint.com/work-1762/The-Little-Mermaid-Hans-Christian-Andersen/contents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Read and create cause and effect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contracts characters, generation gaps, transitions or changes in passage topics</a:t>
            </a:r>
          </a:p>
          <a:p>
            <a:endParaRPr lang="en-US" dirty="0" smtClean="0"/>
          </a:p>
          <a:p>
            <a:r>
              <a:rPr lang="en-US" dirty="0" smtClean="0"/>
              <a:t>Must be similar in order to compare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</a:t>
            </a:r>
          </a:p>
          <a:p>
            <a:r>
              <a:rPr lang="en-US" dirty="0" smtClean="0"/>
              <a:t>Inference</a:t>
            </a:r>
          </a:p>
          <a:p>
            <a:r>
              <a:rPr lang="en-US" dirty="0" smtClean="0"/>
              <a:t>Generalization</a:t>
            </a:r>
          </a:p>
          <a:p>
            <a:r>
              <a:rPr lang="en-US" dirty="0" smtClean="0"/>
              <a:t>Function</a:t>
            </a:r>
          </a:p>
          <a:p>
            <a:r>
              <a:rPr lang="en-US" dirty="0" smtClean="0"/>
              <a:t>Vocabulary in Context</a:t>
            </a:r>
          </a:p>
          <a:p>
            <a:r>
              <a:rPr lang="en-US" dirty="0" smtClean="0"/>
              <a:t>Writer’s View</a:t>
            </a:r>
          </a:p>
          <a:p>
            <a:r>
              <a:rPr lang="en-US" dirty="0" smtClean="0"/>
              <a:t>Main Idea </a:t>
            </a:r>
          </a:p>
          <a:p>
            <a:r>
              <a:rPr lang="en-US" dirty="0" smtClean="0"/>
              <a:t>Sequencing</a:t>
            </a:r>
            <a:endParaRPr lang="en-US" dirty="0"/>
          </a:p>
        </p:txBody>
      </p:sp>
      <p:pic>
        <p:nvPicPr>
          <p:cNvPr id="2050" name="Picture 2" descr="C:\Users\stena_c\AppData\Local\Microsoft\Windows\INetCache\IE\502KZCOP\question-mark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524000"/>
            <a:ext cx="428625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Details in the passage suggest the traits (character 1) shares with (character 2) are</a:t>
            </a:r>
          </a:p>
          <a:p>
            <a:r>
              <a:rPr lang="en-US" dirty="0" smtClean="0"/>
              <a:t>It can be reasonably inferred from the passage the difference between (something and something else) is…</a:t>
            </a:r>
          </a:p>
          <a:p>
            <a:r>
              <a:rPr lang="en-US" dirty="0" smtClean="0"/>
              <a:t>Unlike the other paragraphs in the passage, the last paragraph contains…</a:t>
            </a:r>
          </a:p>
          <a:p>
            <a:r>
              <a:rPr lang="en-US" dirty="0" smtClean="0"/>
              <a:t>It can be reasonably inferred that the author compares (something) to (something else) because…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http://www.readprint.com/work-1762/The-Little-Mermaid-Hans-Christian-Andersen/contents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Compare the youngest sister to the rest of her sisters or grandmother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events of a story in order</a:t>
            </a:r>
          </a:p>
          <a:p>
            <a:endParaRPr lang="en-US" dirty="0" smtClean="0"/>
          </a:p>
          <a:p>
            <a:r>
              <a:rPr lang="en-US" dirty="0" smtClean="0"/>
              <a:t>Stories with flashbacks are best to study for these type of questions</a:t>
            </a:r>
          </a:p>
          <a:p>
            <a:endParaRPr lang="en-US" dirty="0" smtClean="0"/>
          </a:p>
          <a:p>
            <a:r>
              <a:rPr lang="en-US" dirty="0" smtClean="0"/>
              <a:t>May use Roman Numerals format.</a:t>
            </a:r>
          </a:p>
          <a:p>
            <a:endParaRPr lang="en-US" dirty="0" smtClean="0"/>
          </a:p>
          <a:p>
            <a:r>
              <a:rPr lang="en-US" dirty="0" smtClean="0"/>
              <a:t>Most likely to appear in prose fiction.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Questions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chronological order did the following events occur? </a:t>
            </a:r>
          </a:p>
          <a:p>
            <a:r>
              <a:rPr lang="en-US" dirty="0" smtClean="0"/>
              <a:t>According to the passage, (something happened) for nearly….</a:t>
            </a:r>
          </a:p>
          <a:p>
            <a:r>
              <a:rPr lang="en-US" dirty="0" smtClean="0"/>
              <a:t>It can be reasonably inferred from the third paragraph (lines….) that (something began when…</a:t>
            </a:r>
          </a:p>
          <a:p>
            <a:r>
              <a:rPr lang="en-US" dirty="0" smtClean="0"/>
              <a:t>Which of the following details about the narrator’s life occurred first?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http://www.readprint.com/work-1278/The-Masque-of-the-Red-Death-Edgar-Allan-Poe/contents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Read and create sequencing questions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create questions? </a:t>
            </a:r>
          </a:p>
          <a:p>
            <a:endParaRPr lang="en-US" dirty="0" smtClean="0"/>
          </a:p>
          <a:p>
            <a:r>
              <a:rPr lang="en-US" dirty="0" smtClean="0"/>
              <a:t>Practice, Practice, Practice</a:t>
            </a:r>
          </a:p>
          <a:p>
            <a:endParaRPr lang="en-US" dirty="0" smtClean="0"/>
          </a:p>
          <a:p>
            <a:r>
              <a:rPr lang="en-US" dirty="0" smtClean="0"/>
              <a:t>Visit my website</a:t>
            </a:r>
          </a:p>
          <a:p>
            <a:r>
              <a:rPr lang="en-US" dirty="0" smtClean="0"/>
              <a:t>Saintstrainingandtutoring.weebly.com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Idea-What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whole passage</a:t>
            </a:r>
          </a:p>
          <a:p>
            <a:endParaRPr lang="en-US" dirty="0" smtClean="0"/>
          </a:p>
          <a:p>
            <a:r>
              <a:rPr lang="en-US" dirty="0" smtClean="0"/>
              <a:t>Purpose of passage</a:t>
            </a:r>
          </a:p>
          <a:p>
            <a:endParaRPr lang="en-US" dirty="0" smtClean="0"/>
          </a:p>
          <a:p>
            <a:r>
              <a:rPr lang="en-US" dirty="0" smtClean="0"/>
              <a:t>Focus of passage</a:t>
            </a:r>
            <a:endParaRPr lang="en-US" dirty="0"/>
          </a:p>
        </p:txBody>
      </p:sp>
      <p:pic>
        <p:nvPicPr>
          <p:cNvPr id="3074" name="Picture 2" descr="C:\Users\stena_c\AppData\Local\Microsoft\Windows\INetCache\IE\SBW1BJIS\banner_mainidea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352800"/>
            <a:ext cx="3695700" cy="2534369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questions-Looks like?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The main purpose of ___ paragraph/sentence is…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The primary purpose can be summarized….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The passage primarily focuses on…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The overall purpose of the passage is to..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Which of the following statements best describe the main point?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Information in paragraph ____ supports the narrators claim….</a:t>
            </a:r>
            <a:endParaRPr lang="en-US" dirty="0" smtClean="0"/>
          </a:p>
          <a:p>
            <a:r>
              <a:rPr lang="en-US" dirty="0" smtClean="0"/>
              <a:t>The passage as a whole suggests….</a:t>
            </a:r>
          </a:p>
        </p:txBody>
      </p:sp>
      <p:pic>
        <p:nvPicPr>
          <p:cNvPr id="4098" name="Picture 2" descr="C:\Users\stena_c\AppData\Local\Microsoft\Windows\INetCache\IE\U9OSBFIZ\light_bulb!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066800"/>
            <a:ext cx="1190886" cy="1757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idea-what to think about?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Author’s main point</a:t>
            </a:r>
          </a:p>
          <a:p>
            <a:r>
              <a:rPr lang="en-US" dirty="0" smtClean="0"/>
              <a:t>Trying to prove</a:t>
            </a:r>
          </a:p>
          <a:p>
            <a:r>
              <a:rPr lang="en-US" dirty="0" smtClean="0"/>
              <a:t>Deals with most</a:t>
            </a:r>
          </a:p>
          <a:p>
            <a:r>
              <a:rPr lang="en-US" dirty="0" smtClean="0"/>
              <a:t>Information adds up to one major idea</a:t>
            </a:r>
          </a:p>
          <a:p>
            <a:r>
              <a:rPr lang="en-US" dirty="0" smtClean="0"/>
              <a:t>Thesis statement is in first paragraph</a:t>
            </a:r>
          </a:p>
          <a:p>
            <a:r>
              <a:rPr lang="en-US" dirty="0" smtClean="0"/>
              <a:t>Introduction and conclusion reveals main idea</a:t>
            </a:r>
            <a:endParaRPr lang="en-US" dirty="0"/>
          </a:p>
        </p:txBody>
      </p:sp>
      <p:pic>
        <p:nvPicPr>
          <p:cNvPr id="5122" name="Picture 2" descr="C:\Users\stena_c\AppData\Local\Microsoft\Windows\INetCache\IE\2UDFFS87\24055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450" y="762000"/>
            <a:ext cx="2495550" cy="2994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idea--practice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http://www.readprint.com/work-943/How-the-Camel-Got-His-Hump-Rudyard-Kipling/contents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Read the passage</a:t>
            </a:r>
          </a:p>
          <a:p>
            <a:endParaRPr lang="en-US" dirty="0" smtClean="0"/>
          </a:p>
          <a:p>
            <a:r>
              <a:rPr lang="en-US" dirty="0" smtClean="0"/>
              <a:t>Create your own questions based on the examples given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Easiest questions</a:t>
            </a:r>
          </a:p>
          <a:p>
            <a:r>
              <a:rPr lang="en-US" dirty="0" smtClean="0"/>
              <a:t>Locating information and matching it answer choice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What to look for</a:t>
            </a:r>
          </a:p>
          <a:p>
            <a:r>
              <a:rPr lang="en-US" i="1" dirty="0" smtClean="0"/>
              <a:t>Who</a:t>
            </a:r>
          </a:p>
          <a:p>
            <a:r>
              <a:rPr lang="en-US" i="1" dirty="0" smtClean="0"/>
              <a:t>What </a:t>
            </a:r>
          </a:p>
          <a:p>
            <a:r>
              <a:rPr lang="en-US" i="1" dirty="0" smtClean="0"/>
              <a:t>When </a:t>
            </a:r>
          </a:p>
          <a:p>
            <a:r>
              <a:rPr lang="en-US" i="1" dirty="0" smtClean="0"/>
              <a:t>Where</a:t>
            </a:r>
          </a:p>
          <a:p>
            <a:r>
              <a:rPr lang="en-US" i="1" dirty="0" smtClean="0"/>
              <a:t>Why</a:t>
            </a:r>
          </a:p>
          <a:p>
            <a:r>
              <a:rPr lang="en-US" i="1" dirty="0" smtClean="0"/>
              <a:t>How</a:t>
            </a:r>
            <a:endParaRPr lang="en-US" i="1" dirty="0"/>
          </a:p>
        </p:txBody>
      </p:sp>
      <p:pic>
        <p:nvPicPr>
          <p:cNvPr id="6147" name="Picture 3" descr="C:\Users\stena_c\AppData\Local\Microsoft\Windows\INetCache\IE\502KZCOP\qOXq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As stated in the passage…</a:t>
            </a:r>
            <a:endParaRPr lang="en-US" dirty="0" smtClean="0"/>
          </a:p>
          <a:p>
            <a:r>
              <a:rPr lang="en-US" dirty="0" smtClean="0"/>
              <a:t>According to the passage…</a:t>
            </a:r>
          </a:p>
          <a:p>
            <a:r>
              <a:rPr lang="en-US" dirty="0" smtClean="0">
                <a:hlinkClick r:id="rId2"/>
              </a:rPr>
              <a:t>According to the author…</a:t>
            </a:r>
            <a:endParaRPr lang="en-US" dirty="0" smtClean="0"/>
          </a:p>
          <a:p>
            <a:r>
              <a:rPr lang="en-US" dirty="0" smtClean="0"/>
              <a:t>The passages states…</a:t>
            </a:r>
          </a:p>
          <a:p>
            <a:r>
              <a:rPr lang="en-US" dirty="0" smtClean="0"/>
              <a:t>The writer states..</a:t>
            </a:r>
          </a:p>
          <a:p>
            <a:r>
              <a:rPr lang="en-US" dirty="0" smtClean="0">
                <a:hlinkClick r:id="rId2"/>
              </a:rPr>
              <a:t>All of the following are cited in the passage </a:t>
            </a:r>
            <a:r>
              <a:rPr lang="en-US" b="1" i="1" dirty="0" smtClean="0">
                <a:hlinkClick r:id="rId2"/>
              </a:rPr>
              <a:t>EXCEPT</a:t>
            </a:r>
            <a:r>
              <a:rPr lang="en-US" i="1" dirty="0" smtClean="0">
                <a:hlinkClick r:id="rId2"/>
              </a:rPr>
              <a:t>…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1136</TotalTime>
  <Words>1180</Words>
  <Application>Microsoft Office PowerPoint</Application>
  <PresentationFormat>On-screen Show (4:3)</PresentationFormat>
  <Paragraphs>217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Verve</vt:lpstr>
      <vt:lpstr>Reading ACT Test: Creating Your Own Test Questions</vt:lpstr>
      <vt:lpstr>Why Create Questions</vt:lpstr>
      <vt:lpstr>Types of Questions</vt:lpstr>
      <vt:lpstr>Main Idea-What is it? </vt:lpstr>
      <vt:lpstr>Main idea questions-Looks like? </vt:lpstr>
      <vt:lpstr>Main idea-what to think about? </vt:lpstr>
      <vt:lpstr>Main idea--practice</vt:lpstr>
      <vt:lpstr>Detail Questions</vt:lpstr>
      <vt:lpstr>What Questions Look Like</vt:lpstr>
      <vt:lpstr>When Creating Questions…</vt:lpstr>
      <vt:lpstr>Creating Except Questions</vt:lpstr>
      <vt:lpstr>Detail Questions Cont…</vt:lpstr>
      <vt:lpstr>Vocabulary In Context</vt:lpstr>
      <vt:lpstr>What Questions Look Like</vt:lpstr>
      <vt:lpstr>When creating Vocab ?s</vt:lpstr>
      <vt:lpstr>Vocab in Context Cont</vt:lpstr>
      <vt:lpstr>Inference Questions</vt:lpstr>
      <vt:lpstr>Inference Questions look like</vt:lpstr>
      <vt:lpstr>When Creating Inference ?s…</vt:lpstr>
      <vt:lpstr>Inference Questions cont.</vt:lpstr>
      <vt:lpstr>Author’s Approach</vt:lpstr>
      <vt:lpstr>Author’s Approach looks like</vt:lpstr>
      <vt:lpstr>Author’s Approach Questions</vt:lpstr>
      <vt:lpstr>Author’s approach cont</vt:lpstr>
      <vt:lpstr>Cause and Effect </vt:lpstr>
      <vt:lpstr>Cause and Effect look like</vt:lpstr>
      <vt:lpstr>Cause and Effect Question…</vt:lpstr>
      <vt:lpstr>Cause and Effect cont…</vt:lpstr>
      <vt:lpstr>Comparative Relationships</vt:lpstr>
      <vt:lpstr>Comparative Relationships</vt:lpstr>
      <vt:lpstr>Comparative Relationships</vt:lpstr>
      <vt:lpstr>Sequencing</vt:lpstr>
      <vt:lpstr>Sequence Questions look like</vt:lpstr>
      <vt:lpstr>Sequencing Cont…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Test Questions For Reading</dc:title>
  <dc:creator>stena carlin</dc:creator>
  <cp:lastModifiedBy>stena_c</cp:lastModifiedBy>
  <cp:revision>8</cp:revision>
  <dcterms:created xsi:type="dcterms:W3CDTF">2006-08-16T00:00:00Z</dcterms:created>
  <dcterms:modified xsi:type="dcterms:W3CDTF">2018-03-02T00:24:01Z</dcterms:modified>
</cp:coreProperties>
</file>